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5" r:id="rId3"/>
    <p:sldId id="366" r:id="rId4"/>
    <p:sldId id="370" r:id="rId5"/>
    <p:sldId id="369" r:id="rId6"/>
    <p:sldId id="371" r:id="rId7"/>
    <p:sldId id="372" r:id="rId8"/>
    <p:sldId id="373" r:id="rId9"/>
    <p:sldId id="375" r:id="rId10"/>
    <p:sldId id="379" r:id="rId11"/>
    <p:sldId id="367" r:id="rId12"/>
    <p:sldId id="376" r:id="rId13"/>
    <p:sldId id="377" r:id="rId14"/>
    <p:sldId id="378" r:id="rId15"/>
    <p:sldId id="368" r:id="rId16"/>
    <p:sldId id="37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Westerholt" initials="SW" lastIdx="1" clrIdx="0">
    <p:extLst>
      <p:ext uri="{19B8F6BF-5375-455C-9EA6-DF929625EA0E}">
        <p15:presenceInfo xmlns:p15="http://schemas.microsoft.com/office/powerpoint/2012/main" userId="Stefan Westerho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174E-ECBA-436D-8B89-F40A8E27B61F}" v="9" dt="2023-02-04T11:03:39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Westerholt" userId="S::westerholt@hanse-institut-ol.de::2c91c293-4641-42e1-badb-28d96726a5d7" providerId="AD" clId="Web-{0F565FC3-AF0E-426A-B036-13F2ECE49FC3}"/>
    <pc:docChg chg="modSld">
      <pc:chgData name="Stefan Westerholt" userId="S::westerholt@hanse-institut-ol.de::2c91c293-4641-42e1-badb-28d96726a5d7" providerId="AD" clId="Web-{0F565FC3-AF0E-426A-B036-13F2ECE49FC3}" dt="2023-02-05T09:07:55.235" v="0"/>
      <pc:docMkLst>
        <pc:docMk/>
      </pc:docMkLst>
      <pc:sldChg chg="modNotes">
        <pc:chgData name="Stefan Westerholt" userId="S::westerholt@hanse-institut-ol.de::2c91c293-4641-42e1-badb-28d96726a5d7" providerId="AD" clId="Web-{0F565FC3-AF0E-426A-B036-13F2ECE49FC3}" dt="2023-02-05T09:07:55.235" v="0"/>
        <pc:sldMkLst>
          <pc:docMk/>
          <pc:sldMk cId="706978105" sldId="376"/>
        </pc:sldMkLst>
      </pc:sldChg>
    </pc:docChg>
  </pc:docChgLst>
  <pc:docChgLst>
    <pc:chgData name="Jan Landherr" userId="S::landherr@hanse-institut-ol.de::d04f97fb-e311-4c56-ab6a-55adb7f1d2c1" providerId="AD" clId="Web-{01B7174E-ECBA-436D-8B89-F40A8E27B61F}"/>
    <pc:docChg chg="addSld modSld">
      <pc:chgData name="Jan Landherr" userId="S::landherr@hanse-institut-ol.de::d04f97fb-e311-4c56-ab6a-55adb7f1d2c1" providerId="AD" clId="Web-{01B7174E-ECBA-436D-8B89-F40A8E27B61F}" dt="2023-02-04T11:03:39.120" v="7" actId="1076"/>
      <pc:docMkLst>
        <pc:docMk/>
      </pc:docMkLst>
      <pc:sldChg chg="addSp delSp modSp add replId">
        <pc:chgData name="Jan Landherr" userId="S::landherr@hanse-institut-ol.de::d04f97fb-e311-4c56-ab6a-55adb7f1d2c1" providerId="AD" clId="Web-{01B7174E-ECBA-436D-8B89-F40A8E27B61F}" dt="2023-02-04T11:03:39.120" v="7" actId="1076"/>
        <pc:sldMkLst>
          <pc:docMk/>
          <pc:sldMk cId="567347876" sldId="379"/>
        </pc:sldMkLst>
        <pc:spChg chg="mod">
          <ac:chgData name="Jan Landherr" userId="S::landherr@hanse-institut-ol.de::d04f97fb-e311-4c56-ab6a-55adb7f1d2c1" providerId="AD" clId="Web-{01B7174E-ECBA-436D-8B89-F40A8E27B61F}" dt="2023-02-04T11:03:18.540" v="1" actId="20577"/>
          <ac:spMkLst>
            <pc:docMk/>
            <pc:sldMk cId="567347876" sldId="379"/>
            <ac:spMk id="2" creationId="{CD460C67-1825-4C2E-891F-D42D726E2775}"/>
          </ac:spMkLst>
        </pc:spChg>
        <pc:spChg chg="del mod">
          <ac:chgData name="Jan Landherr" userId="S::landherr@hanse-institut-ol.de::d04f97fb-e311-4c56-ab6a-55adb7f1d2c1" providerId="AD" clId="Web-{01B7174E-ECBA-436D-8B89-F40A8E27B61F}" dt="2023-02-04T11:03:28.838" v="3"/>
          <ac:spMkLst>
            <pc:docMk/>
            <pc:sldMk cId="567347876" sldId="379"/>
            <ac:spMk id="3" creationId="{4344C493-2DC0-4B49-BA83-7A18B1AC513D}"/>
          </ac:spMkLst>
        </pc:spChg>
        <pc:picChg chg="add mod ord">
          <ac:chgData name="Jan Landherr" userId="S::landherr@hanse-institut-ol.de::d04f97fb-e311-4c56-ab6a-55adb7f1d2c1" providerId="AD" clId="Web-{01B7174E-ECBA-436D-8B89-F40A8E27B61F}" dt="2023-02-04T11:03:39.120" v="7" actId="1076"/>
          <ac:picMkLst>
            <pc:docMk/>
            <pc:sldMk cId="567347876" sldId="379"/>
            <ac:picMk id="4" creationId="{4DF29433-12B2-A4D1-B44E-C058682F76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6758-8DD4-478C-A122-EA9135B5331B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BD00-E5F8-4E7B-913E-35D7B067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00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tform-lernende-systeme.de/ki-praxi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3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Fallbeispiele: KI im Einsatz - PLS (plattform-lernende-systeme.de)</a:t>
            </a:r>
            <a:endParaRPr lang="de-DE"/>
          </a:p>
          <a:p>
            <a:endParaRPr lang="de-DE" dirty="0"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1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31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8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5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31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4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45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57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62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11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6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58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https://www.bundesgesundheitsministerium.de/digitale-versorgung-gesetz.html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BD00-E5F8-4E7B-913E-35D7B067A59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8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A42F5-0C1F-43D4-80DB-3875421CC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2ED848-3F0B-45E0-A430-D71D1E156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67466-E848-457E-974B-F935CD26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C7A653-80C3-497E-BA17-28403093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AFF036-1B2D-42DF-84E5-BB9E6916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69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41E91-E0E0-4C0F-B46B-52913A86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71ABFE-065C-4ED0-9A3C-5F1A8191C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3D0098-B586-4998-BE80-A622A9C0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E81CA3-D56A-4B89-B4AE-0C9EC11C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42551-B183-4801-AD9F-F287FDF5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2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C49C23-CE5D-46A5-812A-80AD16042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8E7113-E00D-4514-A421-6341E8EDB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32870C-A53B-4CB9-8183-8B30194C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E9045-D41A-4EE8-B12D-A99F5F26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6FE97-BF94-40C7-AB11-CC7D1A1E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2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14FD-F675-44D5-813F-D5B4DE78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A0F5B7-5EBE-4F4C-937D-7321946F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2B95A6-F6D9-4B18-880E-288C61A6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7DFB17-EDD2-4F07-B156-ADE66016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A0D64-1015-4D41-908F-D0790C16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43C8-5F55-4B1B-8E94-5E956FC2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FD613F-5856-4FA1-BCD9-6927703E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E97928-72E2-4041-9EAE-08659083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FE0CD-7649-4889-9EBE-9733D442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EDC984-9390-43D6-A2A7-BB2C7788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80E7D-72D5-4417-A09D-DC2D5BD8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BB657A-0A40-43F5-84A7-1B9F1B61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7B51C2-F8D1-4B7C-8977-76FE3565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845751-3B93-4A18-A16B-CBBCDF51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D6539C-ACA5-4B82-B11E-045CC7A0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DDBCAF-5B07-4793-A9A3-BF3D253D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63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3B1FD-A5D2-4691-BE58-0B9D49DF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B047AA-C8CF-4FB0-9E92-1D369346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664B69-AC00-431A-B761-F736BC461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727B9B-BB20-4D7D-9AD7-B60B22861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512E8A-5461-41D1-926B-872575AD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CF4F1C-7C3F-4C3C-B473-28D001A9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06EF49-009D-4E91-BE29-5E3333F0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0D5576F-75A3-40A6-81FE-4782F6AF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98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D31D3-8B66-4109-98A0-CBDA3BB9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96E77C-9097-412E-AD2E-E876CCE8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A21294-63F4-4DB1-BDB2-CE5EE4D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76DB75-C843-449E-939D-2ADD9AE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6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DCCE51-0065-4E9F-B05A-B8C37677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21947-F942-4FA5-BE54-CE0C9250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23B51-E16A-43D8-8113-973D5EAE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73BE2-A77D-42E6-9204-F6E01C05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65F27-CB35-4E2A-8260-A67BB018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DFACF7-4D42-40B4-A5DF-E329915DA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0E2E0B-C0EC-4947-9D6F-E0E6DF77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BD53B3-2DAB-4C9B-BC9D-B43C9650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A4F1EC-D2CA-4FCE-8403-B5E32C12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1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FE45D-3511-420E-AC22-D0C22805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E23E85-FF83-4591-9B3B-A1CD7B90D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60B933-1267-432F-9AE6-6889C6EC4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FF4DA3-8F21-4A4A-96EE-F9A56746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02D2-ADA0-4BB6-B1EC-76554799FD9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2D0C66-9CC4-4220-88D3-C06FB704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Den Pflegeberuf im Kontext der Technisierung                         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 und Digitalisierung kritisch reflektieren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8B1C22-97EB-46AA-B2D1-A0BE11F8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81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5C7274-C149-4A9D-AF94-AA54DD50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209A5C-D8EE-4F12-959D-74B1441B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1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E2CC5-FE91-45C9-A186-CF48C292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02D2-ADA0-4BB6-B1EC-76554799FD93}" type="datetimeFigureOut">
              <a:rPr lang="de-DE" smtClean="0"/>
              <a:t>05.02.2023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51FE03-43F8-4356-8A5B-FFB68A535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Digitalisierung in der Pflege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654DBB-5B63-4DFE-B7B3-931F8888A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1854" y="6356350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E799-4344-4D43-908A-A22A5F6B44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0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F43Ze1oeI?feature=oembed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7/03/assisting-pathologists-in-detecting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tform-lernende-systeme.de/ki-praxi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tform-lernende-systeme.de/ki-zur-unterstuetzung-in-der-pfleg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-campus.org/" TargetMode="External"/><Relationship Id="rId3" Type="http://schemas.openxmlformats.org/officeDocument/2006/relationships/hyperlink" Target="https://www.bpb.de/lernen/digitale-bildung/werkstatt/505070/bildungshacks-tipps-fuer-ki-im-unterricht/" TargetMode="External"/><Relationship Id="rId7" Type="http://schemas.openxmlformats.org/officeDocument/2006/relationships/hyperlink" Target="https://www.researchgate.net/profile/Dana-Kristin-Mah/publication/346498502_Digitale_Lernangebote_zum_Thema_Kunstliche_Intelligenz_Uberblicksstudie_zu_kostenlosen_Online-Kursen_auf_deutschen_Lernplattformen/links/5fc53f53299bf1a422c71474/Digitale-Lernangebote-zum-Thema-Kuenstliche-Intelligenz-Ueberblicksstudie-zu-kostenlosen-Online-Kursen-auf-deutschen-Lernplattforme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skcards.de/#/board/1e461e19-ccd1-4cd0-a7cf-d2186d5af3e8/view?token=a1385012-b921-4d3a-9c75-5cada99a263c" TargetMode="External"/><Relationship Id="rId11" Type="http://schemas.openxmlformats.org/officeDocument/2006/relationships/hyperlink" Target="https://ki-campus.org/podcasts/drmedki" TargetMode="External"/><Relationship Id="rId5" Type="http://schemas.openxmlformats.org/officeDocument/2006/relationships/hyperlink" Target="https://unterrichten.digital/2022/12/10/kuenstliche-intelligenz-ki-schule-unterricht/#Ubersicht_KI_fur_die_Schule_den_Unterricht" TargetMode="External"/><Relationship Id="rId10" Type="http://schemas.openxmlformats.org/officeDocument/2006/relationships/hyperlink" Target="https://www.medien-in-die-schule.de/wp-content/uploads/Medien_in_die_Schule_MachineLearning.pdf" TargetMode="External"/><Relationship Id="rId4" Type="http://schemas.openxmlformats.org/officeDocument/2006/relationships/hyperlink" Target="https://www.bildung.digital/artikel/ki-im-unterricht-behandeln" TargetMode="External"/><Relationship Id="rId9" Type="http://schemas.openxmlformats.org/officeDocument/2006/relationships/hyperlink" Target="https://tu-dresden.de/ing/informatik/smt/ddi/schulinformatik/eduinf-education_in_informatics/lehr-lern-material/kuenstliche-intelligen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6UVOQ0F4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8Bo2DHrro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Intelligen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commons.wikimedia.org/wiki/File:Le_Penseur_de_Rodin,_Paris_octobre_2011.jpg?uselang=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1BB6FD-9EC9-ECDA-3060-AC32A500F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39" b="48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6C7253-0283-4D15-A621-F33048DB3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dirty="0"/>
              <a:t>Künstliche Intelligenz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27A37D-637A-4E85-A277-42A6F4D88EE9}"/>
              </a:ext>
            </a:extLst>
          </p:cNvPr>
          <p:cNvSpPr txBox="1"/>
          <p:nvPr/>
        </p:nvSpPr>
        <p:spPr>
          <a:xfrm>
            <a:off x="4143375" y="4759479"/>
            <a:ext cx="9144000" cy="10983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FFFFFF"/>
                </a:solidFill>
              </a:rPr>
              <a:t>Workshop: Digitalisierung in der Pflege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919F73-8F9E-423A-A947-B11DF55B8FBB}"/>
              </a:ext>
            </a:extLst>
          </p:cNvPr>
          <p:cNvSpPr txBox="1"/>
          <p:nvPr/>
        </p:nvSpPr>
        <p:spPr>
          <a:xfrm>
            <a:off x="795130" y="5123793"/>
            <a:ext cx="2926080" cy="109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85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V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medien 3" title="Large-scale data collection with an array of robots">
            <a:hlinkClick r:id="" action="ppaction://media"/>
            <a:extLst>
              <a:ext uri="{FF2B5EF4-FFF2-40B4-BE49-F238E27FC236}">
                <a16:creationId xmlns:a16="http://schemas.microsoft.com/office/drawing/2014/main" id="{4DF29433-12B2-A4D1-B44E-C058682F76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4731" y="959644"/>
            <a:ext cx="6877050" cy="5114925"/>
          </a:xfrm>
        </p:spPr>
      </p:pic>
    </p:spTree>
    <p:extLst>
      <p:ext uri="{BB962C8B-B14F-4D97-AF65-F5344CB8AC3E}">
        <p14:creationId xmlns:p14="http://schemas.microsoft.com/office/powerpoint/2010/main" val="56734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Was kann Künstliche Intelligenz?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505" y="3748739"/>
            <a:ext cx="6957820" cy="24018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sz="2000" b="0" i="0" dirty="0">
                <a:effectLst/>
              </a:rPr>
              <a:t>„Links: Bilder von zwei Lymphknotenbiopsien</a:t>
            </a:r>
          </a:p>
          <a:p>
            <a:pPr marL="0" indent="0">
              <a:buNone/>
            </a:pPr>
            <a:r>
              <a:rPr lang="de-DE" sz="2000" b="0" i="0" dirty="0">
                <a:effectLst/>
              </a:rPr>
              <a:t>Mitte: frühere Ergebnisse unserer Tumorerkennung durch Deep Learning</a:t>
            </a:r>
          </a:p>
          <a:p>
            <a:pPr marL="0" indent="0">
              <a:buNone/>
            </a:pPr>
            <a:r>
              <a:rPr lang="de-DE" sz="2000" b="0" i="0" dirty="0">
                <a:effectLst/>
              </a:rPr>
              <a:t>Rechts: unsere aktuellen Ergebnisse. Beachten Sie das deutlich verringerte Rauschen (potenzielle Fehlalarme) zwischen den beiden Versionen“</a:t>
            </a:r>
          </a:p>
          <a:p>
            <a:pPr marL="0" indent="0">
              <a:buNone/>
            </a:pPr>
            <a:r>
              <a:rPr lang="de-DE" sz="1200" b="0" i="0" dirty="0">
                <a:effectLst/>
              </a:rPr>
              <a:t>(Quelle: </a:t>
            </a:r>
            <a:r>
              <a:rPr lang="en-US" sz="1200" dirty="0">
                <a:hlinkClick r:id="rId3"/>
              </a:rPr>
              <a:t>Assisting Pathologists in Detecting Cancer with Deep Learning – Google AI Blog (googleblog.com)</a:t>
            </a:r>
            <a:r>
              <a:rPr lang="en-US" sz="1200" dirty="0"/>
              <a:t>, </a:t>
            </a:r>
            <a:r>
              <a:rPr lang="en-US" sz="1200" dirty="0" err="1"/>
              <a:t>übersetzt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deepl.com)</a:t>
            </a:r>
            <a:endParaRPr lang="de-DE" sz="1200" b="0" i="0" dirty="0">
              <a:effectLst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0EF47719-4045-C30A-91E0-59AF5DBF1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98" y="320040"/>
            <a:ext cx="6738783" cy="33984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9C0216-5DB8-3A8E-7D46-96B50645B75B}"/>
              </a:ext>
            </a:extLst>
          </p:cNvPr>
          <p:cNvSpPr txBox="1"/>
          <p:nvPr/>
        </p:nvSpPr>
        <p:spPr>
          <a:xfrm>
            <a:off x="6267446" y="6485403"/>
            <a:ext cx="5383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Assisting Pathologists in Detecting Cancer with Deep Learning – Google AI Blog (googleblog.com)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Was kann Künstliche Intelligenz?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 lnSpcReduction="10000"/>
          </a:bodyPr>
          <a:lstStyle/>
          <a:p>
            <a:r>
              <a:rPr lang="de-DE" sz="2400" dirty="0"/>
              <a:t>radiologische Bilder so gut wie Mediziner analysieren </a:t>
            </a:r>
          </a:p>
          <a:p>
            <a:r>
              <a:rPr lang="de-DE" sz="2400" dirty="0"/>
              <a:t>automatisch unklare Bilder zu vervollständigen</a:t>
            </a:r>
          </a:p>
          <a:p>
            <a:r>
              <a:rPr lang="de-DE" sz="2400" dirty="0"/>
              <a:t>Software schreiben und trainieren</a:t>
            </a:r>
          </a:p>
          <a:p>
            <a:r>
              <a:rPr lang="de-DE" sz="2400" dirty="0"/>
              <a:t>Börsengeschäfte anhand eigener Prognosen selbstständig durchführen</a:t>
            </a:r>
          </a:p>
          <a:p>
            <a:r>
              <a:rPr lang="de-DE" sz="2400" dirty="0"/>
              <a:t>in komplexen Spielen wie Schach, Go und Poker gegen Menschen gewinnen</a:t>
            </a:r>
          </a:p>
          <a:p>
            <a:r>
              <a:rPr lang="de-DE" sz="2400" dirty="0"/>
              <a:t>sich selbst Wissen, Spiele und Strategien beibringen </a:t>
            </a:r>
          </a:p>
          <a:p>
            <a:r>
              <a:rPr lang="de-DE" sz="2400" dirty="0"/>
              <a:t>Texte nach Vorgaben verfassen</a:t>
            </a:r>
          </a:p>
          <a:p>
            <a:r>
              <a:rPr lang="de-DE" sz="2400" dirty="0"/>
              <a:t>Stimmen nachahmen</a:t>
            </a:r>
          </a:p>
          <a:p>
            <a:r>
              <a:rPr lang="de-DE" sz="2400" dirty="0"/>
              <a:t>Deepfakes erzeugen</a:t>
            </a:r>
          </a:p>
          <a:p>
            <a:r>
              <a:rPr lang="de-DE" sz="2400" dirty="0"/>
              <a:t>Weitere Anwendungsbeispiele:</a:t>
            </a:r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Fallbeispiele: KI im Einsatz - PLS (plattform-lernende-systeme.de)</a:t>
            </a:r>
            <a:endParaRPr lang="de-DE" sz="2400" dirty="0"/>
          </a:p>
          <a:p>
            <a:pPr marL="0" indent="0">
              <a:buNone/>
            </a:pP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97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Was kann Künstliche Intelligenz für die Pflege tun?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r>
              <a:rPr lang="de-DE" sz="2400" dirty="0"/>
              <a:t>Auf der Plattform „Lernende Systeme“ gibt es ein Anwendungsszenario zum Thema KI in der Pflege</a:t>
            </a:r>
          </a:p>
          <a:p>
            <a:r>
              <a:rPr lang="de-DE" sz="2400" dirty="0"/>
              <a:t>Dort können verschiedene Stationen erkundet werden, in denen KI in der Zukunft eine Rolle zur Unterstützung der Pflege spielen könnte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KI zur Unterstützung in der Pflege - PLS (plattform-lernende-systeme.de)</a:t>
            </a:r>
            <a:endParaRPr lang="de-DE" sz="3600" dirty="0"/>
          </a:p>
          <a:p>
            <a:pPr marL="0" indent="0">
              <a:buNone/>
            </a:pP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48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Was kann Künstliche Intelligenz für die Pflege tun?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r>
              <a:rPr lang="de-DE" sz="2400" dirty="0"/>
              <a:t>Routenplanungen in der ambulanten Pflege </a:t>
            </a:r>
          </a:p>
          <a:p>
            <a:r>
              <a:rPr lang="de-DE" sz="2400" dirty="0"/>
              <a:t>Sturzprävention im Bereich Ambient </a:t>
            </a:r>
            <a:r>
              <a:rPr lang="de-DE" sz="2400" dirty="0" err="1"/>
              <a:t>Assisted</a:t>
            </a:r>
            <a:r>
              <a:rPr lang="de-DE" sz="2400" dirty="0"/>
              <a:t> Living</a:t>
            </a:r>
          </a:p>
          <a:p>
            <a:r>
              <a:rPr lang="de-DE" sz="2400" dirty="0"/>
              <a:t>Dokumentation und Organisation von großen Datenmengen (z.B. Vitaldaten, Studienergebnissen oder diagnostischen Daten zur klinischen Entscheidungsfindung)</a:t>
            </a:r>
          </a:p>
          <a:p>
            <a:pPr marL="0" indent="0">
              <a:buNone/>
            </a:pP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800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Linkliste zum Thema KI im Unterricht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5614995"/>
          </a:xfrm>
        </p:spPr>
        <p:txBody>
          <a:bodyPr anchor="ctr">
            <a:normAutofit fontScale="92500" lnSpcReduction="20000"/>
          </a:bodyPr>
          <a:lstStyle/>
          <a:p>
            <a:r>
              <a:rPr lang="de-DE" sz="2400" dirty="0">
                <a:hlinkClick r:id="rId3"/>
              </a:rPr>
              <a:t>Bildungshacks: Tipps für KI im Unterricht | bpb.de</a:t>
            </a:r>
            <a:endParaRPr lang="de-DE" sz="2400" dirty="0"/>
          </a:p>
          <a:p>
            <a:r>
              <a:rPr lang="de-DE" sz="2400" dirty="0">
                <a:hlinkClick r:id="rId4"/>
              </a:rPr>
              <a:t>KI im Unterricht behandeln (</a:t>
            </a:r>
            <a:r>
              <a:rPr lang="de-DE" sz="2400" dirty="0" err="1">
                <a:hlinkClick r:id="rId4"/>
              </a:rPr>
              <a:t>bildung.digital</a:t>
            </a:r>
            <a:r>
              <a:rPr lang="de-DE" sz="2400" dirty="0">
                <a:hlinkClick r:id="rId4"/>
              </a:rPr>
              <a:t>)</a:t>
            </a:r>
            <a:endParaRPr lang="de-DE" sz="2400" dirty="0"/>
          </a:p>
          <a:p>
            <a:r>
              <a:rPr lang="de-DE" sz="2400" dirty="0">
                <a:hlinkClick r:id="rId5"/>
              </a:rPr>
              <a:t>Künstliche Intelligenz (KI) / </a:t>
            </a:r>
            <a:r>
              <a:rPr lang="de-DE" sz="2400" dirty="0" err="1">
                <a:hlinkClick r:id="rId5"/>
              </a:rPr>
              <a:t>ChatGPT</a:t>
            </a:r>
            <a:r>
              <a:rPr lang="de-DE" sz="2400" dirty="0">
                <a:hlinkClick r:id="rId5"/>
              </a:rPr>
              <a:t> in Schule und Unterricht - Überblick, Tools und Fortbildung - Unterrichten Digital</a:t>
            </a:r>
            <a:endParaRPr lang="de-DE" sz="2400" dirty="0"/>
          </a:p>
          <a:p>
            <a:r>
              <a:rPr lang="de-DE" sz="2400" dirty="0">
                <a:hlinkClick r:id="rId6"/>
              </a:rPr>
              <a:t>KI für die Schule / den Unterricht – </a:t>
            </a:r>
            <a:r>
              <a:rPr lang="de-DE" sz="2400" dirty="0" err="1">
                <a:hlinkClick r:id="rId6"/>
              </a:rPr>
              <a:t>TaskCards</a:t>
            </a:r>
            <a:endParaRPr lang="de-DE" sz="2400" dirty="0"/>
          </a:p>
          <a:p>
            <a:r>
              <a:rPr lang="de-DE" sz="2400" dirty="0">
                <a:hlinkClick r:id="rId7"/>
              </a:rPr>
              <a:t>Digitale-Lernangebote-zum-Thema-Kuenstliche-Intelligenz-Ueberblicksstudie-zu-kostenlosen-Online-Kursen-auf-deutschen-Lernplattformen.pdf (researchgate.net)</a:t>
            </a:r>
            <a:endParaRPr lang="de-DE" sz="2400" dirty="0"/>
          </a:p>
          <a:p>
            <a:r>
              <a:rPr lang="de-DE" sz="2400" dirty="0">
                <a:hlinkClick r:id="rId8"/>
              </a:rPr>
              <a:t>KI-Campus | Die Lernplattform für Künstliche Intelligenz</a:t>
            </a:r>
            <a:endParaRPr lang="de-DE" sz="2400" dirty="0"/>
          </a:p>
          <a:p>
            <a:r>
              <a:rPr lang="de-DE" sz="2400" dirty="0">
                <a:hlinkClick r:id="rId9"/>
              </a:rPr>
              <a:t>Lehr-Lern-Material - Künstliche Intelligenz — Professur für Didaktik der Informatik — TU Dresden (tu-dresden.de)</a:t>
            </a:r>
            <a:endParaRPr lang="de-DE" sz="2400" dirty="0"/>
          </a:p>
          <a:p>
            <a:r>
              <a:rPr lang="de-DE" sz="2400" dirty="0">
                <a:hlinkClick r:id="rId10"/>
              </a:rPr>
              <a:t>Medien_in_die_Schule_MachineLearning.pdf (medien-in-die-schule.de)</a:t>
            </a:r>
            <a:endParaRPr lang="de-DE" sz="2400" dirty="0"/>
          </a:p>
          <a:p>
            <a:r>
              <a:rPr lang="de-DE" sz="2400" dirty="0">
                <a:hlinkClick r:id="rId11"/>
              </a:rPr>
              <a:t>Dr. med. KI | KI-Campus</a:t>
            </a:r>
            <a:endParaRPr lang="de-DE" sz="2400" dirty="0"/>
          </a:p>
          <a:p>
            <a:pPr marL="0" indent="0">
              <a:buNone/>
            </a:pP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8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Linkliste zum Thema Maschine Learning anhand von Beispielen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5614995"/>
          </a:xfrm>
        </p:spPr>
        <p:txBody>
          <a:bodyPr anchor="ctr">
            <a:normAutofit/>
          </a:bodyPr>
          <a:lstStyle/>
          <a:p>
            <a:r>
              <a:rPr lang="en-US" sz="1600" dirty="0" err="1">
                <a:hlinkClick r:id="rId3"/>
              </a:rPr>
              <a:t>MarI</a:t>
            </a:r>
            <a:r>
              <a:rPr lang="en-US" sz="1600" dirty="0">
                <a:hlinkClick r:id="rId3"/>
              </a:rPr>
              <a:t>/O - Machine Learning for Video Games – YouTube</a:t>
            </a:r>
            <a:endParaRPr lang="en-US" sz="1600" dirty="0"/>
          </a:p>
          <a:p>
            <a:r>
              <a:rPr lang="en-US" sz="1600" dirty="0">
                <a:hlinkClick r:id="rId4"/>
              </a:rPr>
              <a:t>A.I. teaches itself to drive in </a:t>
            </a:r>
            <a:r>
              <a:rPr lang="en-US" sz="1600" dirty="0" err="1">
                <a:hlinkClick r:id="rId4"/>
              </a:rPr>
              <a:t>Trackmania</a:t>
            </a:r>
            <a:r>
              <a:rPr lang="en-US" sz="1600" dirty="0">
                <a:hlinkClick r:id="rId4"/>
              </a:rPr>
              <a:t> - YouTube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92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Intelligenz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1"/>
            <a:ext cx="6377769" cy="2329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sz="2400" b="0" i="0" dirty="0">
              <a:effectLst/>
            </a:endParaRPr>
          </a:p>
          <a:p>
            <a:pPr marL="0" indent="0">
              <a:buNone/>
            </a:pPr>
            <a:r>
              <a:rPr lang="en-US" sz="2000" dirty="0"/>
              <a:t>Was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Intelligenz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/>
              <a:t> “Der </a:t>
            </a:r>
            <a:r>
              <a:rPr lang="en-US" sz="2000" dirty="0" err="1"/>
              <a:t>Begriff</a:t>
            </a:r>
            <a:r>
              <a:rPr lang="en-US" sz="2000" dirty="0"/>
              <a:t> </a:t>
            </a:r>
            <a:r>
              <a:rPr lang="en-US" sz="2000" dirty="0" err="1"/>
              <a:t>umfasst</a:t>
            </a:r>
            <a:r>
              <a:rPr lang="en-US" sz="2000" dirty="0"/>
              <a:t> die </a:t>
            </a:r>
            <a:r>
              <a:rPr lang="de-DE" sz="2000" dirty="0"/>
              <a:t> Gesamtheit unterschiedlich ausgeprägter kognitiver Fähigkeiten zur Lösung eines logischen, sprachlichen, mathematischen oder sinnorientierten Problems.“ (</a:t>
            </a:r>
            <a:r>
              <a:rPr lang="de-DE" sz="1400" dirty="0">
                <a:hlinkClick r:id="rId3"/>
              </a:rPr>
              <a:t>Intelligenz – Wikipedia</a:t>
            </a:r>
            <a:r>
              <a:rPr lang="de-DE" sz="2000" dirty="0"/>
              <a:t>)</a:t>
            </a:r>
            <a:endParaRPr lang="de-DE" sz="2000" dirty="0">
              <a:latin typeface="bundessansregular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BA9050-845C-1AB2-3127-639F8DD96E8E}"/>
              </a:ext>
            </a:extLst>
          </p:cNvPr>
          <p:cNvSpPr txBox="1"/>
          <p:nvPr/>
        </p:nvSpPr>
        <p:spPr>
          <a:xfrm>
            <a:off x="6267446" y="6485403"/>
            <a:ext cx="5022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4"/>
              </a:rPr>
              <a:t>File:Le Penseur de Rodin, Paris octobre 2011.jpg – </a:t>
            </a:r>
            <a:r>
              <a:rPr lang="fr-FR" sz="1000" dirty="0" err="1">
                <a:hlinkClick r:id="rId4"/>
              </a:rPr>
              <a:t>Wikimedia</a:t>
            </a:r>
            <a:r>
              <a:rPr lang="fr-FR" sz="1000" dirty="0">
                <a:hlinkClick r:id="rId4"/>
              </a:rPr>
              <a:t> Commons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FBA7CF-49DD-4765-83CC-4405205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62" y="305640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6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Künstliche Intelligenz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2236653"/>
            <a:ext cx="6377769" cy="2329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Künstliche</a:t>
            </a:r>
            <a:r>
              <a:rPr lang="en-US" sz="2000" dirty="0"/>
              <a:t> </a:t>
            </a:r>
            <a:r>
              <a:rPr lang="en-US" sz="2000" dirty="0" err="1"/>
              <a:t>Intelligenz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de-DE" sz="2000" dirty="0"/>
              <a:t>„Der Begriff Künstliche Intelligenz bezeichnet das Verhalten einer Maschine, das – wenn sich ein Mensch genauso verhält – als intelligent angesehen wird.“ (Simmons u. Campbell 1988)</a:t>
            </a:r>
          </a:p>
        </p:txBody>
      </p:sp>
    </p:spTree>
    <p:extLst>
      <p:ext uri="{BB962C8B-B14F-4D97-AF65-F5344CB8AC3E}">
        <p14:creationId xmlns:p14="http://schemas.microsoft.com/office/powerpoint/2010/main" val="418853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Arten Künstlicher Intelligenz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r>
              <a:rPr lang="de-DE" sz="2400" b="0" i="0" dirty="0">
                <a:effectLst/>
              </a:rPr>
              <a:t>Es gibt </a:t>
            </a:r>
            <a:r>
              <a:rPr lang="de-DE" sz="2400" dirty="0"/>
              <a:t>sog. schwache und starke KI – jedenfalls in der Theorie</a:t>
            </a:r>
          </a:p>
          <a:p>
            <a:r>
              <a:rPr lang="de-DE" sz="2400" b="0" i="0" dirty="0">
                <a:effectLst/>
              </a:rPr>
              <a:t>Schwache KI ist auf ein bestimmtes Problem hin programmiert und </a:t>
            </a:r>
            <a:r>
              <a:rPr lang="de-DE" sz="2400" dirty="0"/>
              <a:t>kann nur ein begrenztes und abstraktes Problem lösen</a:t>
            </a:r>
          </a:p>
          <a:p>
            <a:r>
              <a:rPr lang="de-DE" sz="2400" b="0" i="0" dirty="0">
                <a:effectLst/>
              </a:rPr>
              <a:t>Starke KI würde bedeuten, dass die KI bereits Erlerntes wiederverwenden und auf andere Probleme übertragen kann – so wie es ein Mensch tun würde</a:t>
            </a:r>
          </a:p>
          <a:p>
            <a:r>
              <a:rPr lang="de-DE" sz="2400" dirty="0"/>
              <a:t>Starke KI ist daher vorerst nur ein theoretisches Konzept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60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I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r>
              <a:rPr lang="de-DE" sz="2400" b="0" i="0" dirty="0">
                <a:effectLst/>
              </a:rPr>
              <a:t>Zunächst einmal braucht die KI große Mengen Daten, mit der sie trainiert werden kann *</a:t>
            </a:r>
          </a:p>
          <a:p>
            <a:r>
              <a:rPr lang="de-DE" sz="2400" dirty="0"/>
              <a:t>Dabei ist die KI nur so gut, wie die Qualität der Daten – man sagt auch: </a:t>
            </a:r>
            <a:r>
              <a:rPr lang="de-DE" sz="2400" dirty="0" err="1"/>
              <a:t>Garbage</a:t>
            </a:r>
            <a:r>
              <a:rPr lang="de-DE" sz="2400" dirty="0"/>
              <a:t> in, </a:t>
            </a:r>
            <a:r>
              <a:rPr lang="de-DE" sz="2400" dirty="0" err="1"/>
              <a:t>garbage</a:t>
            </a:r>
            <a:r>
              <a:rPr lang="de-DE" sz="2400" dirty="0"/>
              <a:t> out („Wenn ich Müll </a:t>
            </a:r>
            <a:r>
              <a:rPr lang="de-DE" sz="2400" dirty="0" err="1"/>
              <a:t>reingebe</a:t>
            </a:r>
            <a:r>
              <a:rPr lang="de-DE" sz="2400" dirty="0"/>
              <a:t>, dann kommt auch Müll wieder raus“)</a:t>
            </a:r>
          </a:p>
          <a:p>
            <a:r>
              <a:rPr lang="de-DE" sz="2400" b="0" i="0" dirty="0">
                <a:effectLst/>
              </a:rPr>
              <a:t>Die KI versucht nun, statist</a:t>
            </a:r>
            <a:r>
              <a:rPr lang="de-DE" sz="2400" dirty="0"/>
              <a:t>ische Zusammenhänge herzustellen, sie sucht also nach Korrelationen</a:t>
            </a:r>
            <a:endParaRPr lang="de-DE" sz="2400" b="0" i="0" dirty="0">
              <a:effectLst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C2863B-EC30-37BD-854F-DD67F981998C}"/>
              </a:ext>
            </a:extLst>
          </p:cNvPr>
          <p:cNvSpPr txBox="1"/>
          <p:nvPr/>
        </p:nvSpPr>
        <p:spPr>
          <a:xfrm>
            <a:off x="2987039" y="6156960"/>
            <a:ext cx="8883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*z.B. gibt es große Datenpakete, sortiert nach Themen, auf: </a:t>
            </a:r>
            <a:r>
              <a:rPr lang="de-DE" sz="1600" dirty="0">
                <a:hlinkClick r:id="rId3"/>
              </a:rPr>
              <a:t>https://www.kaggle.com/datasets</a:t>
            </a:r>
            <a:r>
              <a:rPr lang="de-DE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971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II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0" i="0" u="sng" dirty="0">
                <a:effectLst/>
              </a:rPr>
              <a:t>Es gibt drei übergeordnete Lernmethoden für KI:</a:t>
            </a:r>
          </a:p>
          <a:p>
            <a:endParaRPr lang="de-DE" sz="2400" b="0" i="0" dirty="0">
              <a:effectLst/>
            </a:endParaRPr>
          </a:p>
          <a:p>
            <a:pPr marL="0" indent="0">
              <a:buNone/>
            </a:pPr>
            <a:r>
              <a:rPr lang="de-DE" sz="2400" b="1" dirty="0" err="1"/>
              <a:t>Supervised</a:t>
            </a:r>
            <a:r>
              <a:rPr lang="de-DE" sz="2400" b="1" dirty="0"/>
              <a:t> </a:t>
            </a:r>
            <a:r>
              <a:rPr lang="de-DE" sz="2400" b="1" dirty="0" err="1"/>
              <a:t>learning</a:t>
            </a:r>
            <a:endParaRPr lang="de-DE" sz="2400" b="1" dirty="0"/>
          </a:p>
          <a:p>
            <a:r>
              <a:rPr lang="de-DE" sz="2400" dirty="0"/>
              <a:t>Hierbei erhält die KI einen Hinweis darauf, was sie lernen soll</a:t>
            </a:r>
          </a:p>
          <a:p>
            <a:r>
              <a:rPr lang="de-DE" sz="2400" b="0" i="0" dirty="0">
                <a:effectLst/>
              </a:rPr>
              <a:t>Z.B. werden der KI große Mengen an Bildmaterial gegeben, die Bilder sind jeweils mit einem Label versehen (etwa „Hund“ oder „Katze“)</a:t>
            </a:r>
          </a:p>
          <a:p>
            <a:r>
              <a:rPr lang="de-DE" sz="2400" dirty="0"/>
              <a:t>Auf diese Art und Weise lernt die KI, wie sich Hund und Katze voneinander statistisch in ihrem Aussehen unterscheiden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20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III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1" dirty="0" err="1"/>
              <a:t>Unsupervised</a:t>
            </a:r>
            <a:r>
              <a:rPr lang="de-DE" sz="2400" b="1" dirty="0"/>
              <a:t> </a:t>
            </a:r>
            <a:r>
              <a:rPr lang="de-DE" sz="2400" b="1" dirty="0" err="1"/>
              <a:t>learning</a:t>
            </a:r>
            <a:endParaRPr lang="de-DE" sz="2400" b="1" dirty="0"/>
          </a:p>
          <a:p>
            <a:r>
              <a:rPr lang="de-DE" sz="2400" dirty="0"/>
              <a:t>Auch hier erhält die KI große Mengen an Daten, diese sind jedoch nicht mit gelabelt</a:t>
            </a:r>
          </a:p>
          <a:p>
            <a:r>
              <a:rPr lang="de-DE" sz="2400" b="0" i="0" dirty="0">
                <a:effectLst/>
              </a:rPr>
              <a:t>Die KI muss also selbstständig die Strukturen erkennen</a:t>
            </a:r>
          </a:p>
          <a:p>
            <a:r>
              <a:rPr lang="de-DE" sz="2400" dirty="0"/>
              <a:t>Gleichen sich mehrere Strukturen statistisch, so werden diese geclustert und erhalten einen Oberbegriff (z.B. „Obst“)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665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IV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Reinforcement </a:t>
            </a:r>
            <a:r>
              <a:rPr lang="de-DE" sz="2400" b="1" dirty="0" err="1"/>
              <a:t>learning</a:t>
            </a:r>
            <a:endParaRPr lang="de-DE" sz="2400" b="1" dirty="0"/>
          </a:p>
          <a:p>
            <a:r>
              <a:rPr lang="de-DE" sz="2400" dirty="0"/>
              <a:t>Hierbei erhält die KI keine Daten, sondern nimmt als Agent die Umwelt selbständig war</a:t>
            </a:r>
          </a:p>
          <a:p>
            <a:r>
              <a:rPr lang="de-DE" sz="2400" dirty="0"/>
              <a:t>Durch die Interaktion mit der Umwelt führt die KI zu einer Zustandsänderung</a:t>
            </a:r>
          </a:p>
          <a:p>
            <a:r>
              <a:rPr lang="de-DE" sz="2400" b="0" i="0" dirty="0">
                <a:effectLst/>
              </a:rPr>
              <a:t>Ist die Zusta</a:t>
            </a:r>
            <a:r>
              <a:rPr lang="de-DE" sz="2400" dirty="0"/>
              <a:t>ndsänderung gewollt, so wird die KI belohnt, es findet verstärkendes Lernen statt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4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60C67-1825-4C2E-891F-D42D726E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sz="3400" dirty="0">
                <a:solidFill>
                  <a:schemeClr val="accent1"/>
                </a:solidFill>
              </a:rPr>
              <a:t>Wie funktioniert Künstliche Intelligenz?</a:t>
            </a:r>
            <a:br>
              <a:rPr lang="de-DE" sz="3400" dirty="0">
                <a:solidFill>
                  <a:schemeClr val="accent1"/>
                </a:solidFill>
              </a:rPr>
            </a:br>
            <a:br>
              <a:rPr lang="de-DE" sz="3400" dirty="0">
                <a:solidFill>
                  <a:schemeClr val="accent1"/>
                </a:solidFill>
              </a:rPr>
            </a:br>
            <a:r>
              <a:rPr lang="de-DE" sz="3400" dirty="0">
                <a:solidFill>
                  <a:schemeClr val="accent1"/>
                </a:solidFill>
              </a:rPr>
              <a:t>IV</a:t>
            </a:r>
            <a:endParaRPr lang="de-DE" sz="37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4C493-2DC0-4B49-BA83-7A18B1AC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639500"/>
            <a:ext cx="6377769" cy="6127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1" dirty="0"/>
              <a:t>Reinforcement </a:t>
            </a:r>
            <a:r>
              <a:rPr lang="de-DE" sz="2400" b="1" dirty="0" err="1"/>
              <a:t>learning</a:t>
            </a:r>
            <a:endParaRPr lang="de-DE" sz="2400" b="1" dirty="0"/>
          </a:p>
          <a:p>
            <a:r>
              <a:rPr lang="de-DE" sz="2400" dirty="0"/>
              <a:t>Hierbei erhält die KI keine Daten, sondern nimmt als Agent die Umwelt selbständig war</a:t>
            </a:r>
          </a:p>
          <a:p>
            <a:r>
              <a:rPr lang="de-DE" sz="2400" dirty="0"/>
              <a:t>Durch die Interaktion mit der Umwelt führt die KI zu einer Zustandsänderung</a:t>
            </a:r>
          </a:p>
          <a:p>
            <a:r>
              <a:rPr lang="de-DE" sz="2400" b="0" i="0" dirty="0">
                <a:effectLst/>
              </a:rPr>
              <a:t>Ist die Zusta</a:t>
            </a:r>
            <a:r>
              <a:rPr lang="de-DE" sz="2400" dirty="0"/>
              <a:t>ndsänderung gewollt, so wird die KI belohnt, es findet verstärkendes Lernen statt</a:t>
            </a:r>
            <a:endParaRPr lang="de-DE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73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Breitbild</PresentationFormat>
  <Paragraphs>114</Paragraphs>
  <Slides>16</Slides>
  <Notes>16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bundessansregular</vt:lpstr>
      <vt:lpstr>Calibri</vt:lpstr>
      <vt:lpstr>Calibri Light</vt:lpstr>
      <vt:lpstr>Office</vt:lpstr>
      <vt:lpstr>Künstliche Intelligenz</vt:lpstr>
      <vt:lpstr>Intelligenz</vt:lpstr>
      <vt:lpstr>Künstliche Intelligenz</vt:lpstr>
      <vt:lpstr>Arten Künstlicher Intelligenz</vt:lpstr>
      <vt:lpstr>Wie funktioniert Künstliche Intelligenz?  I</vt:lpstr>
      <vt:lpstr>Wie funktioniert Künstliche Intelligenz?  II</vt:lpstr>
      <vt:lpstr>Wie funktioniert Künstliche Intelligenz?  III</vt:lpstr>
      <vt:lpstr>Wie funktioniert Künstliche Intelligenz?  IV</vt:lpstr>
      <vt:lpstr>Wie funktioniert Künstliche Intelligenz?  IV</vt:lpstr>
      <vt:lpstr>Wie funktioniert Künstliche Intelligenz?  V</vt:lpstr>
      <vt:lpstr>Was kann Künstliche Intelligenz?</vt:lpstr>
      <vt:lpstr>Was kann Künstliche Intelligenz?</vt:lpstr>
      <vt:lpstr>Was kann Künstliche Intelligenz für die Pflege tun?</vt:lpstr>
      <vt:lpstr>Was kann Künstliche Intelligenz für die Pflege tun?</vt:lpstr>
      <vt:lpstr>Linkliste zum Thema KI im Unterricht</vt:lpstr>
      <vt:lpstr>Linkliste zum Thema Maschine Learning anhand von Beispielen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Westerholt</dc:creator>
  <cp:lastModifiedBy>Stefan Westerholt</cp:lastModifiedBy>
  <cp:revision>62</cp:revision>
  <dcterms:created xsi:type="dcterms:W3CDTF">2021-02-05T11:23:36Z</dcterms:created>
  <dcterms:modified xsi:type="dcterms:W3CDTF">2023-02-05T09:11:44Z</dcterms:modified>
</cp:coreProperties>
</file>